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6"/>
  </p:notesMasterIdLst>
  <p:sldIdLst>
    <p:sldId id="2056" r:id="rId5"/>
    <p:sldId id="2044" r:id="rId6"/>
    <p:sldId id="2062" r:id="rId7"/>
    <p:sldId id="2058" r:id="rId8"/>
    <p:sldId id="2059" r:id="rId9"/>
    <p:sldId id="2063" r:id="rId10"/>
    <p:sldId id="2060" r:id="rId11"/>
    <p:sldId id="2064" r:id="rId12"/>
    <p:sldId id="2061" r:id="rId13"/>
    <p:sldId id="2065" r:id="rId14"/>
    <p:sldId id="2057" r:id="rId15"/>
  </p:sldIdLst>
  <p:sldSz cx="11522075" cy="6484938"/>
  <p:notesSz cx="7315200" cy="123444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lexoSoft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SemiBold" panose="00000700000000000000" pitchFamily="2" charset="0"/>
      <p:bold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Wingdings 2" panose="05020102010507070707" pitchFamily="18" charset="2"/>
      <p:regular r:id="rId37"/>
    </p:embeddedFont>
  </p:embeddedFontLst>
  <p:custDataLst>
    <p:tags r:id="rId3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6C964C34-E9F5-4320-A6FA-D1BDB512744B}">
          <p14:sldIdLst>
            <p14:sldId id="2056"/>
            <p14:sldId id="2044"/>
            <p14:sldId id="2062"/>
            <p14:sldId id="2058"/>
            <p14:sldId id="2059"/>
            <p14:sldId id="2063"/>
            <p14:sldId id="2060"/>
            <p14:sldId id="2064"/>
            <p14:sldId id="2061"/>
            <p14:sldId id="2065"/>
            <p14:sldId id="20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7" userDrawn="1">
          <p15:clr>
            <a:srgbClr val="A4A3A4"/>
          </p15:clr>
        </p15:guide>
        <p15:guide id="2" pos="182" userDrawn="1">
          <p15:clr>
            <a:srgbClr val="A4A3A4"/>
          </p15:clr>
        </p15:guide>
        <p15:guide id="3" pos="1832" userDrawn="1">
          <p15:clr>
            <a:srgbClr val="A4A3A4"/>
          </p15:clr>
        </p15:guide>
        <p15:guide id="4" pos="1927" userDrawn="1">
          <p15:clr>
            <a:srgbClr val="A4A3A4"/>
          </p15:clr>
        </p15:guide>
        <p15:guide id="5" pos="3584" userDrawn="1">
          <p15:clr>
            <a:srgbClr val="A4A3A4"/>
          </p15:clr>
        </p15:guide>
        <p15:guide id="6" pos="3672" userDrawn="1">
          <p15:clr>
            <a:srgbClr val="A4A3A4"/>
          </p15:clr>
        </p15:guide>
        <p15:guide id="7" pos="5328" userDrawn="1">
          <p15:clr>
            <a:srgbClr val="A4A3A4"/>
          </p15:clr>
        </p15:guide>
        <p15:guide id="8" pos="5419" userDrawn="1">
          <p15:clr>
            <a:srgbClr val="A4A3A4"/>
          </p15:clr>
        </p15:guide>
        <p15:guide id="9" pos="7075" userDrawn="1">
          <p15:clr>
            <a:srgbClr val="A4A3A4"/>
          </p15:clr>
        </p15:guide>
        <p15:guide id="10" orient="horz" pos="322" userDrawn="1">
          <p15:clr>
            <a:srgbClr val="A4A3A4"/>
          </p15:clr>
        </p15:guide>
        <p15:guide id="11" orient="horz" pos="741" userDrawn="1">
          <p15:clr>
            <a:srgbClr val="A4A3A4"/>
          </p15:clr>
        </p15:guide>
        <p15:guide id="12" orient="horz" pos="1013" userDrawn="1">
          <p15:clr>
            <a:srgbClr val="A4A3A4"/>
          </p15:clr>
        </p15:guide>
        <p15:guide id="13" orient="horz" pos="3678" userDrawn="1">
          <p15:clr>
            <a:srgbClr val="A4A3A4"/>
          </p15:clr>
        </p15:guide>
        <p15:guide id="14" orient="horz" pos="3811" userDrawn="1">
          <p15:clr>
            <a:srgbClr val="A4A3A4"/>
          </p15:clr>
        </p15:guide>
        <p15:guide id="15" orient="horz" pos="39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" initials="A" lastIdx="0" clrIdx="10"/>
  <p:cmAuthor id="12" name="Miller, Alicia" initials="MA" lastIdx="2" clrIdx="11">
    <p:extLst>
      <p:ext uri="{19B8F6BF-5375-455C-9EA6-DF929625EA0E}">
        <p15:presenceInfo xmlns:p15="http://schemas.microsoft.com/office/powerpoint/2012/main" userId="S-1-5-21-877977181-1648625342-1381635096-29111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0D9"/>
    <a:srgbClr val="3A9BF3"/>
    <a:srgbClr val="122769"/>
    <a:srgbClr val="014651"/>
    <a:srgbClr val="000620"/>
    <a:srgbClr val="004750"/>
    <a:srgbClr val="37FFFD"/>
    <a:srgbClr val="FFFFFF"/>
    <a:srgbClr val="A4A4A4"/>
    <a:srgbClr val="32B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8299DF-66BF-488B-9D90-66431D42E1AF}" v="5" dt="2024-03-20T09:25:25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94"/>
  </p:normalViewPr>
  <p:slideViewPr>
    <p:cSldViewPr snapToGrid="0">
      <p:cViewPr varScale="1">
        <p:scale>
          <a:sx n="106" d="100"/>
          <a:sy n="106" d="100"/>
        </p:scale>
        <p:origin x="120" y="156"/>
      </p:cViewPr>
      <p:guideLst>
        <p:guide orient="horz" pos="227"/>
        <p:guide pos="182"/>
        <p:guide pos="1832"/>
        <p:guide pos="1927"/>
        <p:guide pos="3584"/>
        <p:guide pos="3672"/>
        <p:guide pos="5328"/>
        <p:guide pos="5419"/>
        <p:guide pos="7075"/>
        <p:guide orient="horz" pos="322"/>
        <p:guide orient="horz" pos="741"/>
        <p:guide orient="horz" pos="1013"/>
        <p:guide orient="horz" pos="3678"/>
        <p:guide orient="horz" pos="3811"/>
        <p:guide orient="horz" pos="39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commentAuthors" Target="commentAuthor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gs" Target="tags/tag1.xml"/><Relationship Id="rId20" Type="http://schemas.openxmlformats.org/officeDocument/2006/relationships/font" Target="fonts/font4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ümmerle, Markus" userId="edb588ad-b118-44cb-93b6-335b967c9009" providerId="ADAL" clId="{D68299DF-66BF-488B-9D90-66431D42E1AF}"/>
    <pc:docChg chg="custSel modSld">
      <pc:chgData name="Kümmerle, Markus" userId="edb588ad-b118-44cb-93b6-335b967c9009" providerId="ADAL" clId="{D68299DF-66BF-488B-9D90-66431D42E1AF}" dt="2024-03-20T09:32:11.197" v="219" actId="1035"/>
      <pc:docMkLst>
        <pc:docMk/>
      </pc:docMkLst>
      <pc:sldChg chg="modSp mod">
        <pc:chgData name="Kümmerle, Markus" userId="edb588ad-b118-44cb-93b6-335b967c9009" providerId="ADAL" clId="{D68299DF-66BF-488B-9D90-66431D42E1AF}" dt="2024-03-20T09:23:41.984" v="60" actId="20577"/>
        <pc:sldMkLst>
          <pc:docMk/>
          <pc:sldMk cId="753175953" sldId="2056"/>
        </pc:sldMkLst>
        <pc:spChg chg="mod">
          <ac:chgData name="Kümmerle, Markus" userId="edb588ad-b118-44cb-93b6-335b967c9009" providerId="ADAL" clId="{D68299DF-66BF-488B-9D90-66431D42E1AF}" dt="2024-03-20T09:23:41.984" v="60" actId="20577"/>
          <ac:spMkLst>
            <pc:docMk/>
            <pc:sldMk cId="753175953" sldId="2056"/>
            <ac:spMk id="3" creationId="{403F421F-2D14-EE89-73EB-206BF78C4BA9}"/>
          </ac:spMkLst>
        </pc:spChg>
      </pc:sldChg>
      <pc:sldChg chg="modSp mod">
        <pc:chgData name="Kümmerle, Markus" userId="edb588ad-b118-44cb-93b6-335b967c9009" providerId="ADAL" clId="{D68299DF-66BF-488B-9D90-66431D42E1AF}" dt="2024-03-20T09:28:43.393" v="197" actId="20577"/>
        <pc:sldMkLst>
          <pc:docMk/>
          <pc:sldMk cId="578951428" sldId="2060"/>
        </pc:sldMkLst>
        <pc:spChg chg="mod">
          <ac:chgData name="Kümmerle, Markus" userId="edb588ad-b118-44cb-93b6-335b967c9009" providerId="ADAL" clId="{D68299DF-66BF-488B-9D90-66431D42E1AF}" dt="2024-03-20T09:28:43.393" v="197" actId="20577"/>
          <ac:spMkLst>
            <pc:docMk/>
            <pc:sldMk cId="578951428" sldId="2060"/>
            <ac:spMk id="7" creationId="{C1CBEC6C-A35E-B413-C2F0-A045C556DBD2}"/>
          </ac:spMkLst>
        </pc:spChg>
      </pc:sldChg>
      <pc:sldChg chg="addSp modSp mod">
        <pc:chgData name="Kümmerle, Markus" userId="edb588ad-b118-44cb-93b6-335b967c9009" providerId="ADAL" clId="{D68299DF-66BF-488B-9D90-66431D42E1AF}" dt="2024-03-20T09:30:21.001" v="207" actId="1076"/>
        <pc:sldMkLst>
          <pc:docMk/>
          <pc:sldMk cId="997930642" sldId="2063"/>
        </pc:sldMkLst>
        <pc:spChg chg="mod">
          <ac:chgData name="Kümmerle, Markus" userId="edb588ad-b118-44cb-93b6-335b967c9009" providerId="ADAL" clId="{D68299DF-66BF-488B-9D90-66431D42E1AF}" dt="2024-03-20T09:30:21.001" v="207" actId="1076"/>
          <ac:spMkLst>
            <pc:docMk/>
            <pc:sldMk cId="997930642" sldId="2063"/>
            <ac:spMk id="3" creationId="{09A6776E-F091-4823-AD8D-B0657A33DCCD}"/>
          </ac:spMkLst>
        </pc:spChg>
        <pc:spChg chg="add mod">
          <ac:chgData name="Kümmerle, Markus" userId="edb588ad-b118-44cb-93b6-335b967c9009" providerId="ADAL" clId="{D68299DF-66BF-488B-9D90-66431D42E1AF}" dt="2024-03-20T09:30:16.065" v="206" actId="1076"/>
          <ac:spMkLst>
            <pc:docMk/>
            <pc:sldMk cId="997930642" sldId="2063"/>
            <ac:spMk id="5" creationId="{FBA01552-EAC3-520E-FBCD-18F4B901A43A}"/>
          </ac:spMkLst>
        </pc:spChg>
        <pc:picChg chg="mod">
          <ac:chgData name="Kümmerle, Markus" userId="edb588ad-b118-44cb-93b6-335b967c9009" providerId="ADAL" clId="{D68299DF-66BF-488B-9D90-66431D42E1AF}" dt="2024-03-20T09:30:16.065" v="206" actId="1076"/>
          <ac:picMkLst>
            <pc:docMk/>
            <pc:sldMk cId="997930642" sldId="2063"/>
            <ac:picMk id="4" creationId="{28D8BA0A-389C-417C-9398-F6A7BF906500}"/>
          </ac:picMkLst>
        </pc:picChg>
      </pc:sldChg>
      <pc:sldChg chg="addSp delSp modSp mod">
        <pc:chgData name="Kümmerle, Markus" userId="edb588ad-b118-44cb-93b6-335b967c9009" providerId="ADAL" clId="{D68299DF-66BF-488B-9D90-66431D42E1AF}" dt="2024-03-20T09:31:58.298" v="217" actId="1035"/>
        <pc:sldMkLst>
          <pc:docMk/>
          <pc:sldMk cId="860821050" sldId="2064"/>
        </pc:sldMkLst>
        <pc:spChg chg="mod">
          <ac:chgData name="Kümmerle, Markus" userId="edb588ad-b118-44cb-93b6-335b967c9009" providerId="ADAL" clId="{D68299DF-66BF-488B-9D90-66431D42E1AF}" dt="2024-03-20T09:31:16.260" v="211" actId="1076"/>
          <ac:spMkLst>
            <pc:docMk/>
            <pc:sldMk cId="860821050" sldId="2064"/>
            <ac:spMk id="3" creationId="{09A6776E-F091-4823-AD8D-B0657A33DCCD}"/>
          </ac:spMkLst>
        </pc:spChg>
        <pc:spChg chg="add del mod">
          <ac:chgData name="Kümmerle, Markus" userId="edb588ad-b118-44cb-93b6-335b967c9009" providerId="ADAL" clId="{D68299DF-66BF-488B-9D90-66431D42E1AF}" dt="2024-03-20T09:28:05.131" v="157" actId="478"/>
          <ac:spMkLst>
            <pc:docMk/>
            <pc:sldMk cId="860821050" sldId="2064"/>
            <ac:spMk id="4" creationId="{84271180-1560-177B-C407-DB948DB6D68A}"/>
          </ac:spMkLst>
        </pc:spChg>
        <pc:spChg chg="add del mod">
          <ac:chgData name="Kümmerle, Markus" userId="edb588ad-b118-44cb-93b6-335b967c9009" providerId="ADAL" clId="{D68299DF-66BF-488B-9D90-66431D42E1AF}" dt="2024-03-20T09:28:57.802" v="201" actId="478"/>
          <ac:spMkLst>
            <pc:docMk/>
            <pc:sldMk cId="860821050" sldId="2064"/>
            <ac:spMk id="6" creationId="{6CCA0918-46A1-FD16-2CD7-3642C6F4CC29}"/>
          </ac:spMkLst>
        </pc:spChg>
        <pc:spChg chg="add mod">
          <ac:chgData name="Kümmerle, Markus" userId="edb588ad-b118-44cb-93b6-335b967c9009" providerId="ADAL" clId="{D68299DF-66BF-488B-9D90-66431D42E1AF}" dt="2024-03-20T09:31:58.298" v="217" actId="1035"/>
          <ac:spMkLst>
            <pc:docMk/>
            <pc:sldMk cId="860821050" sldId="2064"/>
            <ac:spMk id="7" creationId="{AEF075CF-FF76-3DD0-0FF4-FFE6505F0C4C}"/>
          </ac:spMkLst>
        </pc:spChg>
        <pc:picChg chg="mod">
          <ac:chgData name="Kümmerle, Markus" userId="edb588ad-b118-44cb-93b6-335b967c9009" providerId="ADAL" clId="{D68299DF-66BF-488B-9D90-66431D42E1AF}" dt="2024-03-20T09:31:58.298" v="217" actId="1035"/>
          <ac:picMkLst>
            <pc:docMk/>
            <pc:sldMk cId="860821050" sldId="2064"/>
            <ac:picMk id="5" creationId="{5EF5FFA2-D681-D2B4-2A4F-D6D3824228E5}"/>
          </ac:picMkLst>
        </pc:picChg>
      </pc:sldChg>
      <pc:sldChg chg="addSp modSp mod">
        <pc:chgData name="Kümmerle, Markus" userId="edb588ad-b118-44cb-93b6-335b967c9009" providerId="ADAL" clId="{D68299DF-66BF-488B-9D90-66431D42E1AF}" dt="2024-03-20T09:32:11.197" v="219" actId="1035"/>
        <pc:sldMkLst>
          <pc:docMk/>
          <pc:sldMk cId="3081143360" sldId="2065"/>
        </pc:sldMkLst>
        <pc:spChg chg="mod">
          <ac:chgData name="Kümmerle, Markus" userId="edb588ad-b118-44cb-93b6-335b967c9009" providerId="ADAL" clId="{D68299DF-66BF-488B-9D90-66431D42E1AF}" dt="2024-03-20T09:31:36.989" v="215" actId="1076"/>
          <ac:spMkLst>
            <pc:docMk/>
            <pc:sldMk cId="3081143360" sldId="2065"/>
            <ac:spMk id="3" creationId="{09A6776E-F091-4823-AD8D-B0657A33DCCD}"/>
          </ac:spMkLst>
        </pc:spChg>
        <pc:spChg chg="add mod">
          <ac:chgData name="Kümmerle, Markus" userId="edb588ad-b118-44cb-93b6-335b967c9009" providerId="ADAL" clId="{D68299DF-66BF-488B-9D90-66431D42E1AF}" dt="2024-03-20T09:32:11.197" v="219" actId="1035"/>
          <ac:spMkLst>
            <pc:docMk/>
            <pc:sldMk cId="3081143360" sldId="2065"/>
            <ac:spMk id="5" creationId="{BBCE6F5F-249C-1A3F-DA42-871CBC6177CF}"/>
          </ac:spMkLst>
        </pc:spChg>
        <pc:picChg chg="mod">
          <ac:chgData name="Kümmerle, Markus" userId="edb588ad-b118-44cb-93b6-335b967c9009" providerId="ADAL" clId="{D68299DF-66BF-488B-9D90-66431D42E1AF}" dt="2024-03-20T09:32:11.197" v="219" actId="1035"/>
          <ac:picMkLst>
            <pc:docMk/>
            <pc:sldMk cId="3081143360" sldId="2065"/>
            <ac:picMk id="4" creationId="{6DF76968-BB93-CF90-BC5B-BDB280A88A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69919" cy="617220"/>
          </a:xfrm>
          <a:prstGeom prst="rect">
            <a:avLst/>
          </a:prstGeom>
        </p:spPr>
        <p:txBody>
          <a:bodyPr vert="horz" lIns="107551" tIns="53775" rIns="107551" bIns="53775" rtlCol="0"/>
          <a:lstStyle>
            <a:lvl1pPr algn="l">
              <a:defRPr sz="14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19" cy="617220"/>
          </a:xfrm>
          <a:prstGeom prst="rect">
            <a:avLst/>
          </a:prstGeom>
        </p:spPr>
        <p:txBody>
          <a:bodyPr vert="horz" lIns="107551" tIns="53775" rIns="107551" bIns="53775" rtlCol="0"/>
          <a:lstStyle>
            <a:lvl1pPr algn="r">
              <a:defRPr sz="1400"/>
            </a:lvl1pPr>
          </a:lstStyle>
          <a:p>
            <a:fld id="{9847C1C0-7CF7-4E43-8415-72BC7E37BCB3}" type="datetimeFigureOut">
              <a:rPr lang="de-DE" smtClean="0"/>
              <a:pPr/>
              <a:t>20.03.2024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454025" y="925513"/>
            <a:ext cx="8223250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7551" tIns="53775" rIns="107551" bIns="5377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5863591"/>
            <a:ext cx="5852160" cy="5554980"/>
          </a:xfrm>
          <a:prstGeom prst="rect">
            <a:avLst/>
          </a:prstGeom>
        </p:spPr>
        <p:txBody>
          <a:bodyPr vert="horz" lIns="107551" tIns="53775" rIns="107551" bIns="53775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11725039"/>
            <a:ext cx="3169919" cy="617220"/>
          </a:xfrm>
          <a:prstGeom prst="rect">
            <a:avLst/>
          </a:prstGeom>
        </p:spPr>
        <p:txBody>
          <a:bodyPr vert="horz" lIns="107551" tIns="53775" rIns="107551" bIns="53775" rtlCol="0" anchor="b"/>
          <a:lstStyle>
            <a:lvl1pPr algn="l">
              <a:defRPr sz="14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9" y="11725039"/>
            <a:ext cx="3169919" cy="617220"/>
          </a:xfrm>
          <a:prstGeom prst="rect">
            <a:avLst/>
          </a:prstGeom>
        </p:spPr>
        <p:txBody>
          <a:bodyPr vert="horz" lIns="107551" tIns="53775" rIns="107551" bIns="53775" rtlCol="0" anchor="b"/>
          <a:lstStyle>
            <a:lvl1pPr algn="r">
              <a:defRPr sz="1400"/>
            </a:lvl1pPr>
          </a:lstStyle>
          <a:p>
            <a:fld id="{DD817DD0-38E7-46ED-A2FE-994A5C2497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03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3556048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7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e-DE" sz="18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24304" y="2834820"/>
            <a:ext cx="8886496" cy="2217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400" b="0" i="0" baseline="0">
                <a:solidFill>
                  <a:schemeClr val="bg1"/>
                </a:solidFill>
                <a:latin typeface="Montserrat Light" pitchFamily="2" charset="77"/>
                <a:ea typeface="Montserrat Light" pitchFamily="2" charset="77"/>
              </a:defRPr>
            </a:lvl1pPr>
          </a:lstStyle>
          <a:p>
            <a:pPr lvl="0"/>
            <a:r>
              <a:rPr lang="de-DE" dirty="0"/>
              <a:t>Montserrat Light</a:t>
            </a:r>
            <a:br>
              <a:rPr lang="de-DE" dirty="0"/>
            </a:br>
            <a:r>
              <a:rPr lang="de-DE" dirty="0"/>
              <a:t>Maximum 3 </a:t>
            </a:r>
            <a:r>
              <a:rPr lang="de-DE" dirty="0" err="1"/>
              <a:t>lines</a:t>
            </a:r>
            <a:br>
              <a:rPr lang="de-DE" dirty="0"/>
            </a:br>
            <a:r>
              <a:rPr lang="de-DE" dirty="0"/>
              <a:t>44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324304" y="5484422"/>
            <a:ext cx="8886496" cy="29944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2000" b="0" i="0" baseline="0">
                <a:solidFill>
                  <a:schemeClr val="bg1"/>
                </a:solidFill>
                <a:latin typeface="Montserrat Light" pitchFamily="2" charset="77"/>
                <a:ea typeface="Montserrat Light" pitchFamily="2" charset="77"/>
              </a:defRPr>
            </a:lvl1pPr>
            <a:lvl5pPr>
              <a:defRPr/>
            </a:lvl5pPr>
          </a:lstStyle>
          <a:p>
            <a:pPr lvl="0"/>
            <a:r>
              <a:rPr lang="de-DE" dirty="0" err="1"/>
              <a:t>Subheading</a:t>
            </a:r>
            <a:r>
              <a:rPr lang="de-DE" dirty="0"/>
              <a:t> Montserrat Light, 20 </a:t>
            </a:r>
            <a:r>
              <a:rPr lang="de-DE" dirty="0" err="1"/>
              <a:t>pt</a:t>
            </a:r>
            <a:endParaRPr lang="de-DE" dirty="0"/>
          </a:p>
        </p:txBody>
      </p:sp>
      <p:grpSp>
        <p:nvGrpSpPr>
          <p:cNvPr id="147" name="Gruppieren 146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48" name="Gruppieren 147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75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uppieren 148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68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uppieren 149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60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uppieren 150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52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AC6ABFF-D74E-F3D6-83ED-D8DD4422CB8E}"/>
              </a:ext>
            </a:extLst>
          </p:cNvPr>
          <p:cNvSpPr/>
          <p:nvPr userDrawn="1"/>
        </p:nvSpPr>
        <p:spPr>
          <a:xfrm>
            <a:off x="0" y="0"/>
            <a:ext cx="11522075" cy="146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9520B-6B70-4571-3ABC-0CFCA3485B8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739523"/>
            <a:ext cx="11522075" cy="1467434"/>
          </a:xfrm>
          <a:prstGeom prst="rect">
            <a:avLst/>
          </a:prstGeom>
        </p:spPr>
      </p:pic>
      <p:pic>
        <p:nvPicPr>
          <p:cNvPr id="3" name="Grafik 21">
            <a:extLst>
              <a:ext uri="{FF2B5EF4-FFF2-40B4-BE49-F238E27FC236}">
                <a16:creationId xmlns:a16="http://schemas.microsoft.com/office/drawing/2014/main" id="{D4C43E31-A1C6-FAA1-FEDD-3AF502BC930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88000" y="409180"/>
            <a:ext cx="5105651" cy="98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5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ue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3556048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7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de-DE" sz="180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24304" y="1175971"/>
            <a:ext cx="8937296" cy="410722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400" b="0" i="0" baseline="0">
                <a:solidFill>
                  <a:schemeClr val="bg1"/>
                </a:solidFill>
                <a:latin typeface="Montserrat Light" pitchFamily="2" charset="77"/>
                <a:ea typeface="Montserrat Light" pitchFamily="2" charset="77"/>
              </a:defRPr>
            </a:lvl1pPr>
          </a:lstStyle>
          <a:p>
            <a:pPr lvl="0"/>
            <a:r>
              <a:rPr lang="de-DE" dirty="0" err="1"/>
              <a:t>Section</a:t>
            </a:r>
            <a:r>
              <a:rPr lang="de-DE" dirty="0"/>
              <a:t> Title</a:t>
            </a:r>
          </a:p>
        </p:txBody>
      </p:sp>
      <p:grpSp>
        <p:nvGrpSpPr>
          <p:cNvPr id="147" name="Gruppieren 146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48" name="Gruppieren 147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75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uppieren 148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68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uppieren 149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60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uppieren 150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52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5952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9747221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95EB076-E1BD-4EDF-8A49-0FFA62C17B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76754" y="470208"/>
            <a:ext cx="3482228" cy="670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5F8087-362F-E242-4E14-7355C0A9199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7921869" cy="168946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D7A036-0797-32AA-A50D-1BD3998F9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373" y="413152"/>
            <a:ext cx="10944225" cy="784516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solidFill>
                  <a:schemeClr val="bg1"/>
                </a:solidFill>
                <a:latin typeface="Montserrat Light" pitchFamily="2" charset="77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Slide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47CA737-AEFE-339E-5D5C-2C76D186E3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373" y="1890346"/>
            <a:ext cx="10944225" cy="4124383"/>
          </a:xfrm>
        </p:spPr>
        <p:txBody>
          <a:bodyPr/>
          <a:lstStyle>
            <a:lvl1pPr>
              <a:defRPr sz="1500" b="0" i="0">
                <a:solidFill>
                  <a:schemeClr val="tx2"/>
                </a:solidFill>
                <a:latin typeface="Montserrat Light" pitchFamily="2" charset="77"/>
              </a:defRPr>
            </a:lvl1pPr>
            <a:lvl2pPr>
              <a:defRPr sz="1500" b="0" i="0">
                <a:solidFill>
                  <a:schemeClr val="tx2"/>
                </a:solidFill>
                <a:latin typeface="Montserrat Light" pitchFamily="2" charset="77"/>
              </a:defRPr>
            </a:lvl2pPr>
            <a:lvl3pPr>
              <a:defRPr sz="1500" b="0" i="0">
                <a:solidFill>
                  <a:schemeClr val="tx2"/>
                </a:solidFill>
                <a:latin typeface="Montserrat Light" pitchFamily="2" charset="77"/>
              </a:defRPr>
            </a:lvl3pPr>
            <a:lvl4pPr>
              <a:defRPr sz="1500" b="0" i="0">
                <a:solidFill>
                  <a:schemeClr val="tx2"/>
                </a:solidFill>
                <a:latin typeface="Montserrat Light" pitchFamily="2" charset="77"/>
              </a:defRPr>
            </a:lvl4pPr>
            <a:lvl5pPr>
              <a:defRPr sz="1500" b="0" i="0">
                <a:solidFill>
                  <a:schemeClr val="tx2"/>
                </a:solidFill>
                <a:latin typeface="Montserrat Light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91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309954010"/>
              </p:ext>
            </p:ext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7" imgW="270" imgH="270" progId="TCLayout.ActiveDocument.1">
                  <p:embed/>
                </p:oleObj>
              </mc:Choice>
              <mc:Fallback>
                <p:oleObj name="think-cell Folie" r:id="rId7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44373" y="1509913"/>
            <a:ext cx="10789702" cy="43257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First Level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 err="1"/>
              <a:t>Fourth</a:t>
            </a:r>
            <a:r>
              <a:rPr lang="de-DE" dirty="0"/>
              <a:t> Level</a:t>
            </a:r>
          </a:p>
          <a:p>
            <a:pPr lvl="4"/>
            <a:r>
              <a:rPr lang="de-DE" dirty="0" err="1"/>
              <a:t>Fifth</a:t>
            </a:r>
            <a:r>
              <a:rPr lang="de-DE" dirty="0"/>
              <a:t> Level</a:t>
            </a:r>
          </a:p>
          <a:p>
            <a:pPr lvl="5"/>
            <a:r>
              <a:rPr lang="de-DE" dirty="0" err="1"/>
              <a:t>Sixth</a:t>
            </a:r>
            <a:r>
              <a:rPr lang="de-DE" dirty="0"/>
              <a:t> Level</a:t>
            </a:r>
          </a:p>
          <a:p>
            <a:pPr lvl="6"/>
            <a:r>
              <a:rPr lang="de-DE" dirty="0" err="1"/>
              <a:t>Seventh</a:t>
            </a:r>
            <a:r>
              <a:rPr lang="de-DE" dirty="0"/>
              <a:t> Level</a:t>
            </a:r>
          </a:p>
          <a:p>
            <a:pPr lvl="7"/>
            <a:r>
              <a:rPr lang="de-DE" dirty="0" err="1"/>
              <a:t>Eighth</a:t>
            </a:r>
            <a:r>
              <a:rPr lang="de-DE" dirty="0"/>
              <a:t> Level</a:t>
            </a:r>
          </a:p>
          <a:p>
            <a:pPr lvl="8"/>
            <a:r>
              <a:rPr lang="de-DE" dirty="0" err="1"/>
              <a:t>Ninth</a:t>
            </a:r>
            <a:r>
              <a:rPr lang="de-DE" dirty="0"/>
              <a:t> Level</a:t>
            </a:r>
          </a:p>
        </p:txBody>
      </p:sp>
      <p:sp>
        <p:nvSpPr>
          <p:cNvPr id="77" name="Textfeld 76"/>
          <p:cNvSpPr txBox="1"/>
          <p:nvPr userDrawn="1"/>
        </p:nvSpPr>
        <p:spPr>
          <a:xfrm>
            <a:off x="10412349" y="6149685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fld id="{FAAB48A4-D341-4AE9-8566-EA7878570C6A}" type="slidenum">
              <a:rPr lang="de-DE" sz="900" b="1" i="0" smtClean="0">
                <a:solidFill>
                  <a:srgbClr val="3A9BF3"/>
                </a:solidFill>
                <a:latin typeface="Montserrat" pitchFamily="2" charset="77"/>
                <a:ea typeface="Typold Book" panose="020B0004030204060B03" pitchFamily="34" charset="0"/>
              </a:rPr>
              <a:pPr algn="r"/>
              <a:t>‹Nr.›</a:t>
            </a:fld>
            <a:endParaRPr lang="en-US" sz="900" b="1" i="0" dirty="0">
              <a:solidFill>
                <a:srgbClr val="3A9BF3"/>
              </a:solidFill>
              <a:latin typeface="Montserrat" pitchFamily="2" charset="77"/>
              <a:ea typeface="Typold Book" panose="020B0004030204060B03" pitchFamily="34" charset="0"/>
            </a:endParaRPr>
          </a:p>
        </p:txBody>
      </p:sp>
      <p:grpSp>
        <p:nvGrpSpPr>
          <p:cNvPr id="138" name="Gruppieren 137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39" name="Gruppieren 138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66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uppieren 139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59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uppieren 140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51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uppieren 141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43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itelplatzhalter 1">
            <a:extLst>
              <a:ext uri="{FF2B5EF4-FFF2-40B4-BE49-F238E27FC236}">
                <a16:creationId xmlns:a16="http://schemas.microsoft.com/office/drawing/2014/main" id="{2CE2C321-820B-44F0-91B6-851AE3C277D4}"/>
              </a:ext>
            </a:extLst>
          </p:cNvPr>
          <p:cNvSpPr txBox="1">
            <a:spLocks/>
          </p:cNvSpPr>
          <p:nvPr userDrawn="1"/>
        </p:nvSpPr>
        <p:spPr>
          <a:xfrm>
            <a:off x="444373" y="413152"/>
            <a:ext cx="10944225" cy="78451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004750"/>
                </a:solidFill>
                <a:latin typeface="FlexoSoft" panose="02000000000000000000" pitchFamily="2" charset="0"/>
                <a:ea typeface="Typold Book" panose="020B0004030204060B03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79288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rgbClr val="004750"/>
          </a:solidFill>
          <a:latin typeface="FlexoSoft" panose="02000000000000000000" pitchFamily="2" charset="0"/>
          <a:ea typeface="Typold Book" panose="020B0004030204060B03" pitchFamily="34" charset="0"/>
          <a:cs typeface="Arial" panose="020B0604020202020204" pitchFamily="34" charset="0"/>
        </a:defRPr>
      </a:lvl1pPr>
    </p:titleStyle>
    <p:bodyStyle>
      <a:lvl1pPr marL="0" indent="0" algn="l" defTabSz="457200" rtl="0" eaLnBrk="1" latinLnBrk="0" hangingPunct="1">
        <a:lnSpc>
          <a:spcPct val="104000"/>
        </a:lnSpc>
        <a:spcBef>
          <a:spcPts val="1200"/>
        </a:spcBef>
        <a:buFont typeface="Arial" panose="020B0604020202020204" pitchFamily="34" charset="0"/>
        <a:buNone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180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anose="05020102010507070707" pitchFamily="18" charset="2"/>
        <a:buChar char="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360000" indent="-180000" algn="l" defTabSz="439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anose="05020102010507070707" pitchFamily="18" charset="2"/>
        <a:buChar char="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5616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anose="05020102010507070707" pitchFamily="18" charset="2"/>
        <a:buChar char="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756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anose="05020102010507070707" pitchFamily="18" charset="2"/>
        <a:buChar char="¡"/>
        <a:defRPr sz="1200" kern="1200" baseline="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93186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itchFamily="18" charset="2"/>
        <a:buChar char="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10906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itchFamily="18" charset="2"/>
        <a:buChar char="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7pPr>
      <a:lvl8pPr marL="12811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itchFamily="18" charset="2"/>
        <a:buChar char="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8pPr>
      <a:lvl9pPr marL="1474788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 2" pitchFamily="18" charset="2"/>
        <a:buChar char=""/>
        <a:defRPr sz="1200" kern="1200">
          <a:solidFill>
            <a:srgbClr val="00475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5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hyperlink" Target="mailto:all+subscribe@lists.camaraproject.org" TargetMode="Externa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6" Type="http://schemas.openxmlformats.org/officeDocument/2006/relationships/hyperlink" Target="https://enrollment.lfx.linuxfoundation.org/?project=camarafund" TargetMode="External"/><Relationship Id="rId5" Type="http://schemas.openxmlformats.org/officeDocument/2006/relationships/hyperlink" Target="mailto:all+subscribe@lists.camaraproject.org" TargetMode="Externa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F2941-E7D2-648A-6F21-36480C010A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r>
              <a:rPr lang="en-US" dirty="0"/>
              <a:t>Outreach Committee</a:t>
            </a:r>
          </a:p>
          <a:p>
            <a:r>
              <a:rPr lang="en-US" dirty="0"/>
              <a:t>Marketing Concept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3F421F-2D14-EE89-73EB-206BF78C4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4304" y="5484422"/>
            <a:ext cx="8886496" cy="303416"/>
          </a:xfrm>
        </p:spPr>
        <p:txBody>
          <a:bodyPr/>
          <a:lstStyle/>
          <a:p>
            <a:r>
              <a:rPr lang="de-DE" dirty="0"/>
              <a:t>20.03.2024</a:t>
            </a:r>
          </a:p>
        </p:txBody>
      </p:sp>
    </p:spTree>
    <p:extLst>
      <p:ext uri="{BB962C8B-B14F-4D97-AF65-F5344CB8AC3E}">
        <p14:creationId xmlns:p14="http://schemas.microsoft.com/office/powerpoint/2010/main" val="753175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EFE1-F27E-4BC8-85BC-954D5E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776E-F091-4823-AD8D-B0657A33D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373" y="2944800"/>
            <a:ext cx="10633329" cy="1005840"/>
          </a:xfrm>
        </p:spPr>
        <p:txBody>
          <a:bodyPr/>
          <a:lstStyle/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Audience: </a:t>
            </a:r>
            <a:r>
              <a:rPr lang="en-US" sz="1600" dirty="0"/>
              <a:t>CAMARA community</a:t>
            </a:r>
            <a:endParaRPr lang="en-US" sz="1600" dirty="0">
              <a:latin typeface="Montserrat Light" panose="00000400000000000000" pitchFamily="2" charset="0"/>
            </a:endParaRP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Needs and wants: </a:t>
            </a:r>
            <a:r>
              <a:rPr lang="en-US" sz="1600" dirty="0"/>
              <a:t>Recognition for community work</a:t>
            </a:r>
            <a:endParaRPr lang="en-US" sz="1600" dirty="0">
              <a:latin typeface="Montserrat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Activities: Conferences and Events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All Hands Calls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E-Mails to “all” distribution list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Website announcements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Messaging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Achievements</a:t>
            </a:r>
            <a:endParaRPr lang="en-US" sz="1600" dirty="0">
              <a:latin typeface="Montserrat SemiBold" panose="00000700000000000000" pitchFamily="2" charset="0"/>
            </a:endParaRPr>
          </a:p>
          <a:p>
            <a:pPr marL="341313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4" name="Grafik 3" descr="Marke 3 mit einfarbiger Füllung">
            <a:extLst>
              <a:ext uri="{FF2B5EF4-FFF2-40B4-BE49-F238E27FC236}">
                <a16:creationId xmlns:a16="http://schemas.microsoft.com/office/drawing/2014/main" id="{6DF76968-BB93-CF90-BC5B-BDB280A8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73" y="1727926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BCE6F5F-249C-1A3F-DA42-871CBC6177CF}"/>
              </a:ext>
            </a:extLst>
          </p:cNvPr>
          <p:cNvSpPr txBox="1"/>
          <p:nvPr/>
        </p:nvSpPr>
        <p:spPr>
          <a:xfrm>
            <a:off x="1358773" y="1824505"/>
            <a:ext cx="5319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Strengthen community</a:t>
            </a:r>
          </a:p>
        </p:txBody>
      </p:sp>
    </p:spTree>
    <p:extLst>
      <p:ext uri="{BB962C8B-B14F-4D97-AF65-F5344CB8AC3E}">
        <p14:creationId xmlns:p14="http://schemas.microsoft.com/office/powerpoint/2010/main" val="308114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66B094-40C3-D341-70A6-77319CB777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934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4866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Goals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External: Advertise API ecosystem and CAMARA,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win developers (of “end customers”) for work in CAMARA (bring in demand) and API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win developers of aggregators and marketplaces (to integrate and expose CAMARA APIs)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ISVs (software companies including APIs in their SDK, products,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operators (to work in CAMARA and implement APIs)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equipment vendors (to align their product roadmaps)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 additional sponsors</a:t>
            </a:r>
          </a:p>
          <a:p>
            <a:endParaRPr lang="en-US" dirty="0"/>
          </a:p>
          <a:p>
            <a:r>
              <a:rPr lang="en-US" dirty="0"/>
              <a:t>Internal: Advertise API ecosystem and CAMARA,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strengthen the CAMARA community</a:t>
            </a:r>
          </a:p>
          <a:p>
            <a:endParaRPr lang="en-US" dirty="0"/>
          </a:p>
          <a:p>
            <a:r>
              <a:rPr lang="en-US" dirty="0"/>
              <a:t>Partner with GSMA, other Open Source Projects and foundations, etc. to leverage synergies</a:t>
            </a:r>
          </a:p>
        </p:txBody>
      </p:sp>
      <p:pic>
        <p:nvPicPr>
          <p:cNvPr id="10" name="Grafik 9" descr="Abzeichen mit einfarbiger Füllung">
            <a:extLst>
              <a:ext uri="{FF2B5EF4-FFF2-40B4-BE49-F238E27FC236}">
                <a16:creationId xmlns:a16="http://schemas.microsoft.com/office/drawing/2014/main" id="{9E6302A9-93B2-F85B-67F7-4505D706C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0626" y="3152077"/>
            <a:ext cx="914400" cy="914400"/>
          </a:xfrm>
          <a:prstGeom prst="rect">
            <a:avLst/>
          </a:prstGeom>
        </p:spPr>
      </p:pic>
      <p:pic>
        <p:nvPicPr>
          <p:cNvPr id="13" name="Grafik 12" descr="Marke 3 mit einfarbiger Füllung">
            <a:extLst>
              <a:ext uri="{FF2B5EF4-FFF2-40B4-BE49-F238E27FC236}">
                <a16:creationId xmlns:a16="http://schemas.microsoft.com/office/drawing/2014/main" id="{FC75C1C8-74EB-6A1E-33B0-8FB40EAAD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3837" y="4995016"/>
            <a:ext cx="914400" cy="914400"/>
          </a:xfrm>
          <a:prstGeom prst="rect">
            <a:avLst/>
          </a:prstGeom>
        </p:spPr>
      </p:pic>
      <p:pic>
        <p:nvPicPr>
          <p:cNvPr id="15" name="Grafik 14" descr="Marke 1 mit einfarbiger Füllung">
            <a:extLst>
              <a:ext uri="{FF2B5EF4-FFF2-40B4-BE49-F238E27FC236}">
                <a16:creationId xmlns:a16="http://schemas.microsoft.com/office/drawing/2014/main" id="{4550B867-86CF-AE00-9584-EBD724A03A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3384" y="2142454"/>
            <a:ext cx="914400" cy="91440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BDEC7868-1C3F-7BDC-9E79-42FD6E07B93F}"/>
              </a:ext>
            </a:extLst>
          </p:cNvPr>
          <p:cNvSpPr/>
          <p:nvPr/>
        </p:nvSpPr>
        <p:spPr>
          <a:xfrm>
            <a:off x="3537957" y="843517"/>
            <a:ext cx="965677" cy="379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65248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Goals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0634" y="2521433"/>
            <a:ext cx="4981067" cy="179910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rPr>
              <a:t>Advertise API ecosystem and CAMARA to: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rPr>
              <a:t>Drive API usage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rPr>
              <a:t>Increase API availability in operators and across channels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rPr>
              <a:t>Grow CAMARA membership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ontserrat Light" panose="00000400000000000000" pitchFamily="2" charset="0"/>
                <a:ea typeface="+mn-ea"/>
                <a:cs typeface="+mn-cs"/>
              </a:rPr>
              <a:t>Strengthen the CAMARA community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7D9C3-EA43-4B6C-8ABF-3AC71955CAC5}"/>
              </a:ext>
            </a:extLst>
          </p:cNvPr>
          <p:cNvSpPr txBox="1"/>
          <p:nvPr/>
        </p:nvSpPr>
        <p:spPr>
          <a:xfrm>
            <a:off x="6410272" y="2521433"/>
            <a:ext cx="423672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Montserrat SemiBold" panose="00000700000000000000" pitchFamily="2" charset="0"/>
              </a:rPr>
              <a:t>Audience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Software application developers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Mobile network operators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CAMARA community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9EEAA-4CA5-4154-B7BC-B9BADB23FA38}"/>
              </a:ext>
            </a:extLst>
          </p:cNvPr>
          <p:cNvSpPr txBox="1"/>
          <p:nvPr/>
        </p:nvSpPr>
        <p:spPr>
          <a:xfrm>
            <a:off x="500634" y="4991142"/>
            <a:ext cx="10520807" cy="646331"/>
          </a:xfrm>
          <a:prstGeom prst="rect">
            <a:avLst/>
          </a:prstGeom>
          <a:solidFill>
            <a:srgbClr val="2FA0D9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Partner with GSMA, other Open Source Projects and foundations, and other similar organizations to cross-promote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640407-4534-4362-932E-02B5B75D0623}"/>
              </a:ext>
            </a:extLst>
          </p:cNvPr>
          <p:cNvSpPr/>
          <p:nvPr/>
        </p:nvSpPr>
        <p:spPr>
          <a:xfrm>
            <a:off x="10110600" y="2866666"/>
            <a:ext cx="297180" cy="297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7E0833-FDCB-4304-BCB3-C9B24C181B1E}"/>
              </a:ext>
            </a:extLst>
          </p:cNvPr>
          <p:cNvSpPr/>
          <p:nvPr/>
        </p:nvSpPr>
        <p:spPr>
          <a:xfrm>
            <a:off x="10110600" y="3183311"/>
            <a:ext cx="297180" cy="297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4252C2-8048-4F25-AE1F-1BF154F54A84}"/>
              </a:ext>
            </a:extLst>
          </p:cNvPr>
          <p:cNvSpPr/>
          <p:nvPr/>
        </p:nvSpPr>
        <p:spPr>
          <a:xfrm>
            <a:off x="10110600" y="3499956"/>
            <a:ext cx="297180" cy="297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7699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79161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Theory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is the art and process of developing, executing, and maintaining an exchange relationship. It begins with attracting the </a:t>
            </a:r>
            <a:r>
              <a:rPr lang="en-US" dirty="0">
                <a:latin typeface="Montserrat SemiBold" panose="00000700000000000000" pitchFamily="2" charset="0"/>
              </a:rPr>
              <a:t>customers</a:t>
            </a:r>
            <a:r>
              <a:rPr lang="en-US" dirty="0"/>
              <a:t>, building a relationship with them, and finally keeping it by satisfying their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idea behind the marketing concept is to predict and satisfy the </a:t>
            </a:r>
            <a:r>
              <a:rPr lang="en-US" dirty="0">
                <a:latin typeface="Montserrat SemiBold" panose="00000700000000000000" pitchFamily="2" charset="0"/>
              </a:rPr>
              <a:t>needs and wants </a:t>
            </a:r>
            <a:r>
              <a:rPr lang="en-US" dirty="0"/>
              <a:t>of </a:t>
            </a:r>
            <a:r>
              <a:rPr lang="en-US" dirty="0">
                <a:latin typeface="Montserrat Light" panose="00000400000000000000" pitchFamily="2" charset="0"/>
              </a:rPr>
              <a:t>customers</a:t>
            </a:r>
            <a:r>
              <a:rPr lang="en-US" dirty="0"/>
              <a:t> better than the competitors. By that develop customers from awareness, interest, desire to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principles: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Product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Price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Place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Promotion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People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Process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Packaging/Physical Evidence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194913-C648-9AB6-76D2-CFA990227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706" y="3174102"/>
            <a:ext cx="2207919" cy="218392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3BBADB5-944B-0ED2-C6C5-4CC01E032339}"/>
              </a:ext>
            </a:extLst>
          </p:cNvPr>
          <p:cNvSpPr/>
          <p:nvPr/>
        </p:nvSpPr>
        <p:spPr>
          <a:xfrm>
            <a:off x="3734512" y="843517"/>
            <a:ext cx="965677" cy="379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9675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0179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Customers: </a:t>
            </a:r>
            <a:r>
              <a:rPr lang="en-US" dirty="0"/>
              <a:t>Developers of end customers “B2B” and aggregators/marketplaces “Wholesale”.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Needs and wants: </a:t>
            </a:r>
            <a:r>
              <a:rPr lang="en-US" dirty="0"/>
              <a:t>Easy to consume, globally standardized/available, telco APIs which fulfill the functional demand to improve applications or enable new 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Product: </a:t>
            </a:r>
            <a:r>
              <a:rPr lang="en-US" dirty="0"/>
              <a:t>Join CAMARA to develop APIs (and ensure own demand is considered) and get all assets to use it.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Price: </a:t>
            </a:r>
            <a:r>
              <a:rPr lang="en-US" dirty="0"/>
              <a:t>Free.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Place: </a:t>
            </a:r>
            <a:r>
              <a:rPr lang="en-US" dirty="0"/>
              <a:t>Developer events.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Promotion: </a:t>
            </a:r>
            <a:r>
              <a:rPr lang="en-US" dirty="0"/>
              <a:t>Keynote presentation, testing experience with real APIs.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People: </a:t>
            </a:r>
            <a:r>
              <a:rPr lang="en-US" dirty="0"/>
              <a:t>LF or CAMARA management representative, developer evangelists from operators in the market.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Process: </a:t>
            </a:r>
            <a:r>
              <a:rPr lang="en-US" dirty="0"/>
              <a:t>CAMARA contact page </a:t>
            </a:r>
            <a:r>
              <a:rPr lang="en-US" dirty="0">
                <a:sym typeface="Wingdings" panose="05000000000000000000" pitchFamily="2" charset="2"/>
              </a:rPr>
              <a:t> join technical project by </a:t>
            </a:r>
            <a:r>
              <a:rPr lang="en-US" dirty="0">
                <a:sym typeface="Wingdings" panose="05000000000000000000" pitchFamily="2" charset="2"/>
                <a:hlinkClick r:id="rId5"/>
              </a:rPr>
              <a:t>all+subscribe@lists.camaraproject.org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Packaging/Physical Evidence: </a:t>
            </a:r>
            <a:r>
              <a:rPr lang="en-US" dirty="0"/>
              <a:t>n/a.</a:t>
            </a:r>
          </a:p>
        </p:txBody>
      </p:sp>
      <p:pic>
        <p:nvPicPr>
          <p:cNvPr id="15" name="Grafik 14" descr="Marke 1 mit einfarbiger Füllung">
            <a:extLst>
              <a:ext uri="{FF2B5EF4-FFF2-40B4-BE49-F238E27FC236}">
                <a16:creationId xmlns:a16="http://schemas.microsoft.com/office/drawing/2014/main" id="{4550B867-86CF-AE00-9584-EBD724A03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0197" y="732159"/>
            <a:ext cx="914400" cy="91440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11E0A387-4D66-E9B6-C0AC-5265FF1C5779}"/>
              </a:ext>
            </a:extLst>
          </p:cNvPr>
          <p:cNvSpPr/>
          <p:nvPr/>
        </p:nvSpPr>
        <p:spPr>
          <a:xfrm>
            <a:off x="4093444" y="843517"/>
            <a:ext cx="965677" cy="379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23351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EFE1-F27E-4BC8-85BC-954D5E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776E-F091-4823-AD8D-B0657A33D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372" y="2945523"/>
            <a:ext cx="10633329" cy="1005840"/>
          </a:xfrm>
        </p:spPr>
        <p:txBody>
          <a:bodyPr/>
          <a:lstStyle/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Audience: </a:t>
            </a:r>
            <a:r>
              <a:rPr lang="en-US" sz="1600" dirty="0">
                <a:latin typeface="Montserrat Light" panose="00000400000000000000" pitchFamily="2" charset="0"/>
              </a:rPr>
              <a:t>Software application developers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Needs and wants: </a:t>
            </a:r>
            <a:r>
              <a:rPr lang="en-US" sz="1600" dirty="0">
                <a:latin typeface="Montserrat Light" panose="00000400000000000000" pitchFamily="2" charset="0"/>
              </a:rPr>
              <a:t>Easy to consume, globally standardized/available telco APIs that enable improved or new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Activities: Conferences and Events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CAMARA presence at conferences and events that target developers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Keynote presentation, testing experience with real APIs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Messaging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Join CAMARA to develop APIs and influence roadmap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SemiBold" panose="00000700000000000000" pitchFamily="2" charset="0"/>
            </a:endParaRPr>
          </a:p>
          <a:p>
            <a:pPr marL="341313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4" name="Grafik 14" descr="Marke 1 mit einfarbiger Füllung">
            <a:extLst>
              <a:ext uri="{FF2B5EF4-FFF2-40B4-BE49-F238E27FC236}">
                <a16:creationId xmlns:a16="http://schemas.microsoft.com/office/drawing/2014/main" id="{28D8BA0A-389C-417C-9398-F6A7BF90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72" y="1730979"/>
            <a:ext cx="914400" cy="9144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BA01552-EAC3-520E-FBCD-18F4B901A43A}"/>
              </a:ext>
            </a:extLst>
          </p:cNvPr>
          <p:cNvSpPr txBox="1"/>
          <p:nvPr/>
        </p:nvSpPr>
        <p:spPr>
          <a:xfrm>
            <a:off x="1358772" y="1825690"/>
            <a:ext cx="372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Win developers</a:t>
            </a:r>
          </a:p>
        </p:txBody>
      </p:sp>
    </p:spTree>
    <p:extLst>
      <p:ext uri="{BB962C8B-B14F-4D97-AF65-F5344CB8AC3E}">
        <p14:creationId xmlns:p14="http://schemas.microsoft.com/office/powerpoint/2010/main" val="99793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Customers: </a:t>
            </a:r>
            <a:r>
              <a:rPr lang="en-US" dirty="0"/>
              <a:t>Strategy departments and product owners of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Needs and wants: </a:t>
            </a:r>
            <a:r>
              <a:rPr lang="en-US" dirty="0"/>
              <a:t>Enable new revenue chains in API business / digital telco. Be part of innovation and conversation.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Product: </a:t>
            </a:r>
            <a:r>
              <a:rPr lang="en-US" dirty="0"/>
              <a:t>Join CAMARA to develop APIs (and ensure own demand is considered) and get all assets to use it.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Price: </a:t>
            </a:r>
            <a:r>
              <a:rPr lang="en-US" dirty="0"/>
              <a:t>Free.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Place: </a:t>
            </a:r>
            <a:r>
              <a:rPr lang="en-US" dirty="0"/>
              <a:t>Telco events.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Promotion: </a:t>
            </a:r>
            <a:r>
              <a:rPr lang="en-US" dirty="0"/>
              <a:t>Keynote presentation.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People: </a:t>
            </a:r>
            <a:r>
              <a:rPr lang="en-US" dirty="0"/>
              <a:t>LF or CAMARA management representative.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Process: </a:t>
            </a:r>
            <a:r>
              <a:rPr lang="en-US" dirty="0"/>
              <a:t>CAMARA contact page </a:t>
            </a:r>
            <a:r>
              <a:rPr lang="en-US" dirty="0">
                <a:sym typeface="Wingdings" panose="05000000000000000000" pitchFamily="2" charset="2"/>
              </a:rPr>
              <a:t> join technical project by </a:t>
            </a:r>
            <a:r>
              <a:rPr lang="en-US" dirty="0">
                <a:sym typeface="Wingdings" panose="05000000000000000000" pitchFamily="2" charset="2"/>
                <a:hlinkClick r:id="rId5"/>
              </a:rPr>
              <a:t>all+subscribe@lists.camaraproject.org</a:t>
            </a:r>
            <a:r>
              <a:rPr lang="en-US" dirty="0">
                <a:sym typeface="Wingdings" panose="05000000000000000000" pitchFamily="2" charset="2"/>
              </a:rPr>
              <a:t>, join CAMARA Fund by </a:t>
            </a:r>
            <a:r>
              <a:rPr lang="en-US" dirty="0">
                <a:sym typeface="Wingdings" panose="05000000000000000000" pitchFamily="2" charset="2"/>
                <a:hlinkClick r:id="rId6"/>
              </a:rPr>
              <a:t>https://enrollment.lfx.linuxfoundation.org/?project=camarafund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Packaging/Physical Evidence: </a:t>
            </a:r>
            <a:r>
              <a:rPr lang="en-US" dirty="0"/>
              <a:t>n/a</a:t>
            </a:r>
          </a:p>
        </p:txBody>
      </p:sp>
      <p:pic>
        <p:nvPicPr>
          <p:cNvPr id="2" name="Grafik 1" descr="Abzeichen mit einfarbiger Füllung">
            <a:extLst>
              <a:ext uri="{FF2B5EF4-FFF2-40B4-BE49-F238E27FC236}">
                <a16:creationId xmlns:a16="http://schemas.microsoft.com/office/drawing/2014/main" id="{53BAEF8C-FD0C-F482-B116-025B395EC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0197" y="732159"/>
            <a:ext cx="914400" cy="914400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1A4E91D-DD9F-023B-F3BF-C98CF1387C63}"/>
              </a:ext>
            </a:extLst>
          </p:cNvPr>
          <p:cNvSpPr/>
          <p:nvPr/>
        </p:nvSpPr>
        <p:spPr>
          <a:xfrm>
            <a:off x="4093444" y="843517"/>
            <a:ext cx="965677" cy="379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57895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EFE1-F27E-4BC8-85BC-954D5E60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776E-F091-4823-AD8D-B0657A33DC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373" y="2944800"/>
            <a:ext cx="10633329" cy="1005840"/>
          </a:xfrm>
        </p:spPr>
        <p:txBody>
          <a:bodyPr/>
          <a:lstStyle/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Audience: </a:t>
            </a:r>
            <a:r>
              <a:rPr lang="en-US" sz="1600" dirty="0"/>
              <a:t>Strategy departments and product owners of operators</a:t>
            </a:r>
            <a:endParaRPr lang="en-US" sz="1600" dirty="0">
              <a:latin typeface="Montserrat Light" panose="00000400000000000000" pitchFamily="2" charset="0"/>
            </a:endParaRP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Needs and wants: </a:t>
            </a:r>
            <a:r>
              <a:rPr lang="en-US" sz="1600" dirty="0"/>
              <a:t>Enable new revenue chains in API business / digital telco. Be part of innovation and conversation.</a:t>
            </a:r>
            <a:endParaRPr lang="en-US" sz="1600" dirty="0">
              <a:latin typeface="Montserrat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Activities: Conferences and Events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CAMARA presence at telco conferences and events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Keynote presentation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Messaging</a:t>
            </a:r>
          </a:p>
          <a:p>
            <a:pPr marL="521313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Montserrat Light" panose="000004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Join CAMARA to develop APIs and influence roadmap</a:t>
            </a:r>
          </a:p>
          <a:p>
            <a:pPr marL="341313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SemiBold" panose="00000700000000000000" pitchFamily="2" charset="0"/>
            </a:endParaRPr>
          </a:p>
          <a:p>
            <a:pPr marL="341313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Light" panose="00000400000000000000" pitchFamily="2" charset="0"/>
            </a:endParaRPr>
          </a:p>
          <a:p>
            <a:endParaRPr lang="en-US" sz="1600" dirty="0">
              <a:latin typeface="Montserrat Light" panose="00000400000000000000" pitchFamily="2" charset="0"/>
            </a:endParaRPr>
          </a:p>
        </p:txBody>
      </p:sp>
      <p:pic>
        <p:nvPicPr>
          <p:cNvPr id="5" name="Grafik 4" descr="Abzeichen mit einfarbiger Füllung">
            <a:extLst>
              <a:ext uri="{FF2B5EF4-FFF2-40B4-BE49-F238E27FC236}">
                <a16:creationId xmlns:a16="http://schemas.microsoft.com/office/drawing/2014/main" id="{5EF5FFA2-D681-D2B4-2A4F-D6D382422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373" y="1728550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F075CF-FF76-3DD0-0FF4-FFE6505F0C4C}"/>
              </a:ext>
            </a:extLst>
          </p:cNvPr>
          <p:cNvSpPr txBox="1"/>
          <p:nvPr/>
        </p:nvSpPr>
        <p:spPr>
          <a:xfrm>
            <a:off x="1358773" y="1824506"/>
            <a:ext cx="3379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</a:rPr>
              <a:t>Win operators</a:t>
            </a:r>
          </a:p>
        </p:txBody>
      </p:sp>
    </p:spTree>
    <p:extLst>
      <p:ext uri="{BB962C8B-B14F-4D97-AF65-F5344CB8AC3E}">
        <p14:creationId xmlns:p14="http://schemas.microsoft.com/office/powerpoint/2010/main" val="86082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F9786E2C-3C7A-985E-93D1-4AEDB3D7926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32" imgH="530" progId="TCLayout.ActiveDocument.1">
                  <p:embed/>
                </p:oleObj>
              </mc:Choice>
              <mc:Fallback>
                <p:oleObj name="think-cell Folie" r:id="rId3" imgW="532" imgH="530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F9786E2C-3C7A-985E-93D1-4AEDB3D79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AA1587CF-E9D0-F431-5DFC-892BB418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CAMARA Outreach Committee</a:t>
            </a:r>
            <a:br>
              <a:rPr lang="de-DE" dirty="0"/>
            </a:br>
            <a:r>
              <a:rPr lang="de-DE" dirty="0"/>
              <a:t>Marketing Plan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CBEC6C-A35E-B413-C2F0-A045C556DB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Customers: </a:t>
            </a:r>
            <a:r>
              <a:rPr lang="en-US" dirty="0"/>
              <a:t>CAMARA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Needs and wants: </a:t>
            </a:r>
            <a:r>
              <a:rPr lang="en-US" dirty="0"/>
              <a:t>Recognition for community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Principles: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Product: </a:t>
            </a:r>
            <a:r>
              <a:rPr lang="en-US" dirty="0"/>
              <a:t>Achievements.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Price: </a:t>
            </a:r>
            <a:r>
              <a:rPr lang="en-US" dirty="0"/>
              <a:t>Free.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Place: </a:t>
            </a:r>
            <a:r>
              <a:rPr lang="en-US" dirty="0"/>
              <a:t>All Hands Calls, E-Mails to “all” distribution list, Website announcements.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Promotion: </a:t>
            </a:r>
            <a:r>
              <a:rPr lang="en-US" dirty="0"/>
              <a:t>Presentation.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People: </a:t>
            </a:r>
            <a:r>
              <a:rPr lang="en-US" dirty="0"/>
              <a:t>LF or CAMARA management representative.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Process: </a:t>
            </a:r>
            <a:r>
              <a:rPr lang="en-US" dirty="0"/>
              <a:t>n/a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Packaging/Physical Evidence: </a:t>
            </a:r>
            <a:r>
              <a:rPr lang="en-US" dirty="0"/>
              <a:t>n/a</a:t>
            </a:r>
          </a:p>
        </p:txBody>
      </p:sp>
      <p:pic>
        <p:nvPicPr>
          <p:cNvPr id="3" name="Grafik 2" descr="Marke 3 mit einfarbiger Füllung">
            <a:extLst>
              <a:ext uri="{FF2B5EF4-FFF2-40B4-BE49-F238E27FC236}">
                <a16:creationId xmlns:a16="http://schemas.microsoft.com/office/drawing/2014/main" id="{E0B89956-4454-5ADA-5034-EBF27AD5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0197" y="740468"/>
            <a:ext cx="914400" cy="91440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E9CEFF48-E1E7-F72C-0FB8-E025FAD302DE}"/>
              </a:ext>
            </a:extLst>
          </p:cNvPr>
          <p:cNvSpPr/>
          <p:nvPr/>
        </p:nvSpPr>
        <p:spPr>
          <a:xfrm>
            <a:off x="4093444" y="843517"/>
            <a:ext cx="965677" cy="3797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633364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0"/>
  <p:tag name="ARTICULATE_PROJECT_OPEN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tecon_Master">
  <a:themeElements>
    <a:clrScheme name="2FB8AE">
      <a:dk1>
        <a:srgbClr val="000000"/>
      </a:dk1>
      <a:lt1>
        <a:srgbClr val="FFFFFF"/>
      </a:lt1>
      <a:dk2>
        <a:srgbClr val="404041"/>
      </a:dk2>
      <a:lt2>
        <a:srgbClr val="EEEEEE"/>
      </a:lt2>
      <a:accent1>
        <a:srgbClr val="06C5F8"/>
      </a:accent1>
      <a:accent2>
        <a:srgbClr val="3A9BF3"/>
      </a:accent2>
      <a:accent3>
        <a:srgbClr val="2FB8AE"/>
      </a:accent3>
      <a:accent4>
        <a:srgbClr val="BECA41"/>
      </a:accent4>
      <a:accent5>
        <a:srgbClr val="FDBF11"/>
      </a:accent5>
      <a:accent6>
        <a:srgbClr val="E21075"/>
      </a:accent6>
      <a:hlink>
        <a:srgbClr val="3A9BF3"/>
      </a:hlink>
      <a:folHlink>
        <a:srgbClr val="3A9BF3"/>
      </a:folHlink>
    </a:clrScheme>
    <a:fontScheme name="Det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0D0D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Gelb Hell">
      <a:srgbClr val="FFDE5D"/>
    </a:custClr>
    <a:custClr name="Gelb Dunkel">
      <a:srgbClr val="DBAD39"/>
    </a:custClr>
    <a:custClr name="Orange Hell">
      <a:srgbClr val="FFB356"/>
    </a:custClr>
    <a:custClr name="Orange Dunkel">
      <a:srgbClr val="D48936"/>
    </a:custClr>
    <a:custClr name="Hellblau Hell">
      <a:srgbClr val="7ECBF5"/>
    </a:custClr>
    <a:custClr name="Hellblau Dunkel">
      <a:srgbClr val="317CB3"/>
    </a:custClr>
    <a:custClr name="Dunkelblau Hell">
      <a:srgbClr val="529AD6"/>
    </a:custClr>
    <a:custClr name="Dunkelblau Dunkel">
      <a:srgbClr val="235482"/>
    </a:custClr>
    <a:custClr name="Petrol Hell">
      <a:srgbClr val="65C8C0"/>
    </a:custClr>
    <a:custClr name="Petrol Dunkel">
      <a:srgbClr val="218076"/>
    </a:custClr>
    <a:custClr name="Grün Hell">
      <a:srgbClr val="CFD873"/>
    </a:custClr>
    <a:custClr name="Grün Dunkel">
      <a:srgbClr val="889130"/>
    </a:custClr>
    <a:custClr name="Schwarz">
      <a:srgbClr val="000000"/>
    </a:custClr>
    <a:custClr name="Grau 38">
      <a:srgbClr val="262626"/>
    </a:custClr>
    <a:custClr name="Grau 5">
      <a:srgbClr val="4B4B4B"/>
    </a:custClr>
    <a:custClr name="Grau 3">
      <a:srgbClr val="6C6C6C"/>
    </a:custClr>
    <a:custClr name="Grau 2">
      <a:srgbClr val="7C7C7C"/>
    </a:custClr>
    <a:custClr name="Grau 1">
      <a:srgbClr val="A4A4A4"/>
    </a:custClr>
    <a:custClr name="Grau 6">
      <a:srgbClr val="D0D0D0"/>
    </a:custClr>
    <a:custClr name="Grau 230">
      <a:srgbClr val="E6E6E6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CAMARA Master Template.potx" id="{04A64C77-3702-487F-8FF4-D54C7EDECC02}" vid="{74A7C627-616C-49F6-8964-9251D8F235A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4AD662EB7A25499208DD4235E5F8D6" ma:contentTypeVersion="18" ma:contentTypeDescription="Ein neues Dokument erstellen." ma:contentTypeScope="" ma:versionID="6743b63c00ca1b836503a1e7d79de5f6">
  <xsd:schema xmlns:xsd="http://www.w3.org/2001/XMLSchema" xmlns:xs="http://www.w3.org/2001/XMLSchema" xmlns:p="http://schemas.microsoft.com/office/2006/metadata/properties" xmlns:ns2="6126070c-0864-4b03-b2dc-aab5d8c39348" xmlns:ns3="97396690-0b91-46d2-ad5a-06f45914e19c" targetNamespace="http://schemas.microsoft.com/office/2006/metadata/properties" ma:root="true" ma:fieldsID="7df0be0bc9a5654e75e7c5b6be00286d" ns2:_="" ns3:_="">
    <xsd:import namespace="6126070c-0864-4b03-b2dc-aab5d8c39348"/>
    <xsd:import namespace="97396690-0b91-46d2-ad5a-06f45914e1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6070c-0864-4b03-b2dc-aab5d8c39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Bildmarkierungen" ma:readOnly="false" ma:fieldId="{5cf76f15-5ced-4ddc-b409-7134ff3c332f}" ma:taxonomyMulti="true" ma:sspId="55a6c181-b3a6-4e6d-958a-84db063416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96690-0b91-46d2-ad5a-06f45914e19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ee948aa-5406-442d-a9f3-76bef890740c}" ma:internalName="TaxCatchAll" ma:showField="CatchAllData" ma:web="97396690-0b91-46d2-ad5a-06f45914e1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396690-0b91-46d2-ad5a-06f45914e19c" xsi:nil="true"/>
    <lcf76f155ced4ddcb4097134ff3c332f xmlns="6126070c-0864-4b03-b2dc-aab5d8c3934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F0326B-7C1A-45A3-8DA0-69177D7DF1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38149-AF46-4DAF-AD3C-3F9AAC0C5C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26070c-0864-4b03-b2dc-aab5d8c39348"/>
    <ds:schemaRef ds:uri="97396690-0b91-46d2-ad5a-06f45914e1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DA25CC-4121-470E-8B41-1BE7874AB2F0}">
  <ds:schemaRefs>
    <ds:schemaRef ds:uri="http://schemas.microsoft.com/office/2006/metadata/properties"/>
    <ds:schemaRef ds:uri="http://schemas.microsoft.com/office/infopath/2007/PartnerControls"/>
    <ds:schemaRef ds:uri="97396690-0b91-46d2-ad5a-06f45914e19c"/>
    <ds:schemaRef ds:uri="6126070c-0864-4b03-b2dc-aab5d8c39348"/>
  </ds:schemaRefs>
</ds:datastoreItem>
</file>

<file path=docMetadata/LabelInfo.xml><?xml version="1.0" encoding="utf-8"?>
<clbl:labelList xmlns:clbl="http://schemas.microsoft.com/office/2020/mipLabelMetadata">
  <clbl:label id="{bde4dffc-4b60-4cf6-8b04-a5eeb25f5c4f}" enabled="0" method="" siteId="{bde4dffc-4b60-4cf6-8b04-a5eeb25f5c4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CAMARA Master Template</Template>
  <TotalTime>0</TotalTime>
  <Words>791</Words>
  <Application>Microsoft Office PowerPoint</Application>
  <PresentationFormat>Benutzerdefiniert</PresentationFormat>
  <Paragraphs>110</Paragraphs>
  <Slides>11</Slides>
  <Notes>0</Notes>
  <HiddenSlides>5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Open Sans</vt:lpstr>
      <vt:lpstr>Arial</vt:lpstr>
      <vt:lpstr>Montserrat</vt:lpstr>
      <vt:lpstr>Montserrat SemiBold</vt:lpstr>
      <vt:lpstr>Calibri</vt:lpstr>
      <vt:lpstr>Montserrat Light</vt:lpstr>
      <vt:lpstr>Wingdings 2</vt:lpstr>
      <vt:lpstr>FlexoSoft</vt:lpstr>
      <vt:lpstr>Detecon_Master</vt:lpstr>
      <vt:lpstr>think-cell Folie</vt:lpstr>
      <vt:lpstr>PowerPoint-Präsentation</vt:lpstr>
      <vt:lpstr>CAMARA Outreach Committee Marketing Goals</vt:lpstr>
      <vt:lpstr>CAMARA Outreach Committee Marketing Goals</vt:lpstr>
      <vt:lpstr>CAMARA Outreach Committee Marketing Theory</vt:lpstr>
      <vt:lpstr>CAMARA Outreach Committee Marketing Plan</vt:lpstr>
      <vt:lpstr>CAMARA Outreach Committee Marketing Plan</vt:lpstr>
      <vt:lpstr>CAMARA Outreach Committee Marketing Plan</vt:lpstr>
      <vt:lpstr>CAMARA Outreach Committee Marketing Plan</vt:lpstr>
      <vt:lpstr>CAMARA Outreach Committee Marketing Plan</vt:lpstr>
      <vt:lpstr>CAMARA Outreach Committee Marketing Plan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Kümmerle, Markus</dc:creator>
  <cp:lastModifiedBy>Kümmerle, Markus</cp:lastModifiedBy>
  <cp:revision>16</cp:revision>
  <dcterms:created xsi:type="dcterms:W3CDTF">2024-03-13T14:46:47Z</dcterms:created>
  <dcterms:modified xsi:type="dcterms:W3CDTF">2024-03-20T09:32:18Z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0x010100044AD662EB7A25499208DD4235E5F8D6</vt:lpwstr>
  </property>
  <property fmtid="{D5CDD505-2E9C-101B-9397-08002B2CF9AE}" pid="3" name="MediaServiceImageTags">
    <vt:lpwstr/>
  </property>
</Properties>
</file>